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75" r:id="rId3"/>
    <p:sldId id="257" r:id="rId4"/>
    <p:sldId id="259" r:id="rId5"/>
    <p:sldId id="261" r:id="rId6"/>
    <p:sldId id="260" r:id="rId7"/>
    <p:sldId id="280" r:id="rId8"/>
    <p:sldId id="270" r:id="rId9"/>
    <p:sldId id="277" r:id="rId10"/>
    <p:sldId id="269" r:id="rId11"/>
    <p:sldId id="262" r:id="rId12"/>
    <p:sldId id="263" r:id="rId13"/>
    <p:sldId id="264" r:id="rId14"/>
    <p:sldId id="265" r:id="rId15"/>
    <p:sldId id="266" r:id="rId16"/>
    <p:sldId id="268" r:id="rId17"/>
    <p:sldId id="279" r:id="rId18"/>
    <p:sldId id="272" r:id="rId19"/>
    <p:sldId id="274" r:id="rId20"/>
    <p:sldId id="273" r:id="rId21"/>
    <p:sldId id="276" r:id="rId22"/>
    <p:sldId id="278" r:id="rId23"/>
    <p:sldId id="271" r:id="rId24"/>
    <p:sldId id="281" r:id="rId25"/>
    <p:sldId id="282" r:id="rId26"/>
    <p:sldId id="283" r:id="rId27"/>
    <p:sldId id="258"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176" autoAdjust="0"/>
  </p:normalViewPr>
  <p:slideViewPr>
    <p:cSldViewPr>
      <p:cViewPr varScale="1">
        <p:scale>
          <a:sx n="49" d="100"/>
          <a:sy n="49" d="100"/>
        </p:scale>
        <p:origin x="-19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FE3251-9F25-448C-874F-634ADF18FDF0}" type="datetimeFigureOut">
              <a:rPr lang="en-CA" smtClean="0"/>
              <a:pPr/>
              <a:t>19/03/2012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6C69F-E3CE-4B25-8277-D61927CB2D2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mailto:sally.armstrong@utoronto.ca"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hlinkClick r:id="rId3"/>
              </a:rPr>
              <a:t>sally.armstrong@utoronto.ca</a:t>
            </a:r>
            <a:endParaRPr lang="en-CA" dirty="0" smtClean="0"/>
          </a:p>
          <a:p>
            <a:endParaRPr lang="en-US" dirty="0" smtClean="0"/>
          </a:p>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26</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a:t>
            </a:r>
            <a:r>
              <a:rPr lang="en-US" baseline="0" dirty="0" smtClean="0"/>
              <a:t> a Post it note cue card</a:t>
            </a:r>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a:p>
            <a:endParaRPr lang="en-US" baseline="0" dirty="0" smtClean="0"/>
          </a:p>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28</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cue cards     10 minutes</a:t>
            </a:r>
          </a:p>
          <a:p>
            <a:r>
              <a:rPr lang="en-US" dirty="0" smtClean="0"/>
              <a:t>Give them markers </a:t>
            </a:r>
            <a:r>
              <a:rPr lang="en-US" dirty="0" err="1" smtClean="0"/>
              <a:t>ect</a:t>
            </a:r>
            <a:r>
              <a:rPr lang="en-US" dirty="0" smtClean="0"/>
              <a:t>. Tape up on board and take another’s of a</a:t>
            </a:r>
            <a:r>
              <a:rPr lang="en-US" baseline="0" dirty="0" smtClean="0"/>
              <a:t> person you don’t know…you will introduce that person!</a:t>
            </a:r>
          </a:p>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4</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a:t>
            </a:r>
            <a:r>
              <a:rPr lang="en-US" dirty="0" err="1" smtClean="0"/>
              <a:t>annolighting</a:t>
            </a:r>
            <a:r>
              <a:rPr lang="en-US" dirty="0" smtClean="0"/>
              <a:t> strategy</a:t>
            </a:r>
            <a:r>
              <a:rPr lang="en-US" baseline="0" dirty="0" smtClean="0"/>
              <a:t> to work through an expert text</a:t>
            </a:r>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6</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They like the narrative...require context to make meaning</a:t>
            </a:r>
          </a:p>
          <a:p>
            <a:r>
              <a:rPr lang="en-US" dirty="0" smtClean="0"/>
              <a:t>Spend less time generally in organized/strategic</a:t>
            </a:r>
            <a:r>
              <a:rPr lang="en-US" baseline="0" dirty="0" smtClean="0"/>
              <a:t> sports (football/hockey…) that require mapping out a blueprint of strategy</a:t>
            </a:r>
          </a:p>
          <a:p>
            <a:r>
              <a:rPr lang="en-US" baseline="0" dirty="0" smtClean="0"/>
              <a:t>Even less on strategic games…most girls ‘hate’ RISK, but will happily play </a:t>
            </a:r>
            <a:r>
              <a:rPr lang="en-US" baseline="0" dirty="0" err="1" smtClean="0"/>
              <a:t>pictionary</a:t>
            </a:r>
            <a:endParaRPr lang="en-US" baseline="0" dirty="0" smtClean="0"/>
          </a:p>
          <a:p>
            <a:r>
              <a:rPr lang="en-US" baseline="0" dirty="0" smtClean="0"/>
              <a:t> – whether video or board games</a:t>
            </a:r>
          </a:p>
          <a:p>
            <a:r>
              <a:rPr lang="en-US" baseline="0" dirty="0" smtClean="0"/>
              <a:t>Generally are not attracted to comic books or graphic novels</a:t>
            </a:r>
          </a:p>
          <a:p>
            <a:r>
              <a:rPr lang="en-US" baseline="0" dirty="0" smtClean="0"/>
              <a:t>Don’t really get into LEGO as </a:t>
            </a:r>
            <a:r>
              <a:rPr lang="en-US" baseline="0" dirty="0" err="1" smtClean="0"/>
              <a:t>yound</a:t>
            </a:r>
            <a:r>
              <a:rPr lang="en-US" baseline="0" dirty="0" smtClean="0"/>
              <a:t> children</a:t>
            </a:r>
          </a:p>
          <a:p>
            <a:endParaRPr lang="en-US" baseline="0" dirty="0" smtClean="0"/>
          </a:p>
          <a:p>
            <a:r>
              <a:rPr lang="en-US" baseline="0" dirty="0" smtClean="0"/>
              <a:t>Video from The Big Bang theory – comic book store</a:t>
            </a:r>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8</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Search</a:t>
            </a:r>
          </a:p>
          <a:p>
            <a:r>
              <a:rPr lang="en-US" dirty="0" smtClean="0"/>
              <a:t>Architects</a:t>
            </a:r>
            <a:r>
              <a:rPr lang="en-US" baseline="0" dirty="0" smtClean="0"/>
              <a:t> men and women</a:t>
            </a:r>
          </a:p>
          <a:p>
            <a:r>
              <a:rPr lang="en-US" baseline="0" dirty="0" smtClean="0"/>
              <a:t>Architect/library and museum managers</a:t>
            </a:r>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9</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booklet and page here</a:t>
            </a:r>
            <a:endParaRPr lang="en-CA" dirty="0"/>
          </a:p>
        </p:txBody>
      </p:sp>
      <p:sp>
        <p:nvSpPr>
          <p:cNvPr id="4" name="Slide Number Placeholder 3"/>
          <p:cNvSpPr>
            <a:spLocks noGrp="1"/>
          </p:cNvSpPr>
          <p:nvPr>
            <p:ph type="sldNum" sz="quarter" idx="10"/>
          </p:nvPr>
        </p:nvSpPr>
        <p:spPr/>
        <p:txBody>
          <a:bodyPr/>
          <a:lstStyle/>
          <a:p>
            <a:fld id="{6392AA1C-5CD1-49F5-8265-315E3A44A695}" type="slidenum">
              <a:rPr lang="en-CA" smtClean="0"/>
              <a:pPr/>
              <a:t>16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 Words/Notes/Summary</a:t>
            </a:r>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20</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23</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88B6C69F-E3CE-4B25-8277-D61927CB2D28}" type="slidenum">
              <a:rPr lang="en-CA" smtClean="0"/>
              <a:pPr/>
              <a:t>24</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7602843-09B8-43AA-A3DC-22F0F49D19A7}" type="datetimeFigureOut">
              <a:rPr lang="en-CA" smtClean="0"/>
              <a:pPr/>
              <a:t>19/03/2012</a:t>
            </a:fld>
            <a:endParaRPr lang="en-C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C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8CA5B84-5D8B-45D1-9E0B-AA566C8F430F}"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7602843-09B8-43AA-A3DC-22F0F49D19A7}" type="datetimeFigureOut">
              <a:rPr lang="en-CA" smtClean="0"/>
              <a:pPr/>
              <a:t>19/03/2012</a:t>
            </a:fld>
            <a:endParaRPr lang="en-CA"/>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C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8CA5B84-5D8B-45D1-9E0B-AA566C8F430F}"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7602843-09B8-43AA-A3DC-22F0F49D19A7}" type="datetimeFigureOut">
              <a:rPr lang="en-CA" smtClean="0"/>
              <a:pPr/>
              <a:t>19/03/2012</a:t>
            </a:fld>
            <a:endParaRPr lang="en-C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C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8CA5B84-5D8B-45D1-9E0B-AA566C8F430F}"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7602843-09B8-43AA-A3DC-22F0F49D19A7}" type="datetimeFigureOut">
              <a:rPr lang="en-CA" smtClean="0"/>
              <a:pPr/>
              <a:t>19/03/2012</a:t>
            </a:fld>
            <a:endParaRPr lang="en-CA"/>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CA"/>
          </a:p>
        </p:txBody>
      </p:sp>
      <p:sp>
        <p:nvSpPr>
          <p:cNvPr id="4" name="Slide Number Placeholder 3"/>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8CA5B84-5D8B-45D1-9E0B-AA566C8F430F}"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7602843-09B8-43AA-A3DC-22F0F49D19A7}" type="datetimeFigureOut">
              <a:rPr lang="en-CA" smtClean="0"/>
              <a:pPr/>
              <a:t>19/03/2012</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D8CA5B84-5D8B-45D1-9E0B-AA566C8F430F}" type="slidenum">
              <a:rPr lang="en-CA" smtClean="0"/>
              <a:pPr/>
              <a:t>‹#›</a:t>
            </a:fld>
            <a:endParaRPr lang="en-C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7602843-09B8-43AA-A3DC-22F0F49D19A7}" type="datetimeFigureOut">
              <a:rPr lang="en-CA" smtClean="0"/>
              <a:pPr/>
              <a:t>19/03/2012</a:t>
            </a:fld>
            <a:endParaRPr lang="en-C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C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8CA5B84-5D8B-45D1-9E0B-AA566C8F430F}"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www.youtube.com/watch?v=QaAZ0_bRc9U"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www.cbc.ca/ideas/episodes/2011/10/03/the-new-revolutionaries-part-1-1/"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hyperlink" Target="http://www.ted.com/talks/hanna_rosin_new_data_on_the_rise_of_women.html"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statcan.gc.ca/start-debut-eng.html"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533400"/>
            <a:ext cx="5105400" cy="685800"/>
          </a:xfrm>
        </p:spPr>
        <p:txBody>
          <a:bodyPr/>
          <a:lstStyle/>
          <a:p>
            <a:r>
              <a:rPr lang="en-US" dirty="0" smtClean="0"/>
              <a:t>Girls’ Literacy</a:t>
            </a:r>
            <a:endParaRPr lang="en-CA" dirty="0"/>
          </a:p>
        </p:txBody>
      </p:sp>
      <p:sp>
        <p:nvSpPr>
          <p:cNvPr id="3" name="Subtitle 2"/>
          <p:cNvSpPr>
            <a:spLocks noGrp="1"/>
          </p:cNvSpPr>
          <p:nvPr>
            <p:ph type="subTitle" idx="1"/>
          </p:nvPr>
        </p:nvSpPr>
        <p:spPr>
          <a:xfrm>
            <a:off x="3354442" y="1371600"/>
            <a:ext cx="5114778" cy="381000"/>
          </a:xfrm>
        </p:spPr>
        <p:txBody>
          <a:bodyPr/>
          <a:lstStyle/>
          <a:p>
            <a:r>
              <a:rPr lang="en-US" dirty="0" smtClean="0"/>
              <a:t>Monday, November 28</a:t>
            </a:r>
            <a:r>
              <a:rPr lang="en-US" baseline="30000" dirty="0" smtClean="0"/>
              <a:t>th</a:t>
            </a:r>
            <a:r>
              <a:rPr lang="en-US" dirty="0" smtClean="0"/>
              <a:t>, 2011</a:t>
            </a:r>
            <a:endParaRPr lang="en-CA" dirty="0"/>
          </a:p>
        </p:txBody>
      </p:sp>
      <p:pic>
        <p:nvPicPr>
          <p:cNvPr id="4" name="Picture 3" descr="Teenage-girl-reading-001.jpg"/>
          <p:cNvPicPr>
            <a:picLocks noChangeAspect="1"/>
          </p:cNvPicPr>
          <p:nvPr/>
        </p:nvPicPr>
        <p:blipFill>
          <a:blip r:embed="rId2" cstate="print"/>
          <a:stretch>
            <a:fillRect/>
          </a:stretch>
        </p:blipFill>
        <p:spPr>
          <a:xfrm>
            <a:off x="3429000" y="2438400"/>
            <a:ext cx="4991100" cy="3581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Girls &amp;</a:t>
            </a:r>
            <a:br>
              <a:rPr lang="en-US" dirty="0" smtClean="0"/>
            </a:br>
            <a:r>
              <a:rPr lang="en-US" dirty="0" smtClean="0"/>
              <a:t>Graphic Text </a:t>
            </a:r>
            <a:endParaRPr lang="en-CA" dirty="0"/>
          </a:p>
        </p:txBody>
      </p:sp>
      <p:sp>
        <p:nvSpPr>
          <p:cNvPr id="3" name="Subtitle 2"/>
          <p:cNvSpPr>
            <a:spLocks noGrp="1"/>
          </p:cNvSpPr>
          <p:nvPr>
            <p:ph type="subTitle" idx="1"/>
          </p:nvPr>
        </p:nvSpPr>
        <p:spPr>
          <a:xfrm>
            <a:off x="3352800" y="3962400"/>
            <a:ext cx="5114778" cy="727336"/>
          </a:xfrm>
        </p:spPr>
        <p:txBody>
          <a:bodyPr/>
          <a:lstStyle/>
          <a:p>
            <a:r>
              <a:rPr lang="en-US" sz="3200" dirty="0" smtClean="0"/>
              <a:t>Strategy: Graphic Outline</a:t>
            </a:r>
          </a:p>
          <a:p>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seawaymall.com/images/mall-walker-map.jpg"/>
          <p:cNvPicPr>
            <a:picLocks noChangeAspect="1" noChangeArrowheads="1"/>
          </p:cNvPicPr>
          <p:nvPr/>
        </p:nvPicPr>
        <p:blipFill>
          <a:blip r:embed="rId2" cstate="print"/>
          <a:srcRect/>
          <a:stretch>
            <a:fillRect/>
          </a:stretch>
        </p:blipFill>
        <p:spPr bwMode="auto">
          <a:xfrm>
            <a:off x="1676400" y="1066800"/>
            <a:ext cx="5715000" cy="43910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blogto.com/upload/2011/07/2011713-Exhibition-Stadium-seating-plan.jpg"/>
          <p:cNvPicPr>
            <a:picLocks noChangeAspect="1" noChangeArrowheads="1"/>
          </p:cNvPicPr>
          <p:nvPr/>
        </p:nvPicPr>
        <p:blipFill>
          <a:blip r:embed="rId2" cstate="print"/>
          <a:srcRect/>
          <a:stretch>
            <a:fillRect/>
          </a:stretch>
        </p:blipFill>
        <p:spPr bwMode="auto">
          <a:xfrm>
            <a:off x="1524000" y="838200"/>
            <a:ext cx="5619750" cy="463867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helongrunblog.files.wordpress.com/2009/11/ttc-map2.gif"/>
          <p:cNvPicPr>
            <a:picLocks noChangeAspect="1" noChangeArrowheads="1"/>
          </p:cNvPicPr>
          <p:nvPr/>
        </p:nvPicPr>
        <p:blipFill>
          <a:blip r:embed="rId2" cstate="print"/>
          <a:srcRect/>
          <a:stretch>
            <a:fillRect/>
          </a:stretch>
        </p:blipFill>
        <p:spPr bwMode="auto">
          <a:xfrm>
            <a:off x="609600" y="1447800"/>
            <a:ext cx="7038975" cy="395287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mashing-bricks.com/files/2011/10/tiger.jpg"/>
          <p:cNvPicPr>
            <a:picLocks noChangeAspect="1" noChangeArrowheads="1"/>
          </p:cNvPicPr>
          <p:nvPr/>
        </p:nvPicPr>
        <p:blipFill>
          <a:blip r:embed="rId2" cstate="print"/>
          <a:srcRect/>
          <a:stretch>
            <a:fillRect/>
          </a:stretch>
        </p:blipFill>
        <p:spPr bwMode="auto">
          <a:xfrm>
            <a:off x="990600" y="685800"/>
            <a:ext cx="6515100" cy="5029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Nice Airport Map 2009"/>
          <p:cNvPicPr>
            <a:picLocks noChangeAspect="1" noChangeArrowheads="1"/>
          </p:cNvPicPr>
          <p:nvPr/>
        </p:nvPicPr>
        <p:blipFill>
          <a:blip r:embed="rId2" cstate="print"/>
          <a:srcRect/>
          <a:stretch>
            <a:fillRect/>
          </a:stretch>
        </p:blipFill>
        <p:spPr bwMode="auto">
          <a:xfrm>
            <a:off x="609600" y="685800"/>
            <a:ext cx="7239000" cy="476250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6200" y="2"/>
            <a:ext cx="9144000" cy="6857998"/>
          </a:xfrm>
          <a:prstGeom prst="rect">
            <a:avLst/>
          </a:prstGeom>
          <a:solidFill>
            <a:srgbClr val="00B050">
              <a:alpha val="50000"/>
            </a:srgbClr>
          </a:solidFill>
          <a:ln w="9525">
            <a:noFill/>
            <a:miter lim="800000"/>
            <a:headEnd/>
            <a:tailEnd/>
          </a:ln>
        </p:spPr>
      </p:pic>
      <p:sp>
        <p:nvSpPr>
          <p:cNvPr id="4" name="Rounded Rectangle 3"/>
          <p:cNvSpPr/>
          <p:nvPr/>
        </p:nvSpPr>
        <p:spPr>
          <a:xfrm>
            <a:off x="0" y="0"/>
            <a:ext cx="9144000" cy="742950"/>
          </a:xfrm>
          <a:prstGeom prst="roundRect">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Oval 4"/>
          <p:cNvSpPr/>
          <p:nvPr/>
        </p:nvSpPr>
        <p:spPr>
          <a:xfrm>
            <a:off x="5791200" y="571500"/>
            <a:ext cx="3759200" cy="457200"/>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ght Arrow 5"/>
          <p:cNvSpPr/>
          <p:nvPr/>
        </p:nvSpPr>
        <p:spPr>
          <a:xfrm flipH="1">
            <a:off x="5486400" y="3371850"/>
            <a:ext cx="3352800" cy="457200"/>
          </a:xfrm>
          <a:prstGeom prst="rightArrow">
            <a:avLst/>
          </a:prstGeom>
          <a:solidFill>
            <a:srgbClr val="00B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ight Arrow 6"/>
          <p:cNvSpPr/>
          <p:nvPr/>
        </p:nvSpPr>
        <p:spPr>
          <a:xfrm flipH="1">
            <a:off x="6654800" y="3829050"/>
            <a:ext cx="2489200" cy="457200"/>
          </a:xfrm>
          <a:prstGeom prst="rightArrow">
            <a:avLst/>
          </a:prstGeom>
          <a:solidFill>
            <a:srgbClr val="00B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ight Arrow 7"/>
          <p:cNvSpPr/>
          <p:nvPr/>
        </p:nvSpPr>
        <p:spPr>
          <a:xfrm flipH="1">
            <a:off x="7315200" y="4229100"/>
            <a:ext cx="1828800" cy="457200"/>
          </a:xfrm>
          <a:prstGeom prst="rightArrow">
            <a:avLst/>
          </a:prstGeom>
          <a:solidFill>
            <a:srgbClr val="00B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ounded Rectangle 8"/>
          <p:cNvSpPr/>
          <p:nvPr/>
        </p:nvSpPr>
        <p:spPr>
          <a:xfrm>
            <a:off x="711200" y="3257550"/>
            <a:ext cx="3860800" cy="2914650"/>
          </a:xfrm>
          <a:prstGeom prst="roundRect">
            <a:avLst/>
          </a:prstGeom>
          <a:solidFill>
            <a:schemeClr val="accent6">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p:cNvSpPr/>
          <p:nvPr/>
        </p:nvSpPr>
        <p:spPr>
          <a:xfrm>
            <a:off x="3454400" y="1485900"/>
            <a:ext cx="1930400" cy="971550"/>
          </a:xfrm>
          <a:prstGeom prst="ellipse">
            <a:avLst/>
          </a:prstGeom>
          <a:solidFill>
            <a:srgbClr val="7030A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5-Point Star 10"/>
          <p:cNvSpPr/>
          <p:nvPr/>
        </p:nvSpPr>
        <p:spPr>
          <a:xfrm>
            <a:off x="3860800" y="628650"/>
            <a:ext cx="1117600" cy="685800"/>
          </a:xfrm>
          <a:prstGeom prst="star5">
            <a:avLst/>
          </a:prstGeom>
          <a:solidFill>
            <a:srgbClr val="C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5-Point Star 11"/>
          <p:cNvSpPr/>
          <p:nvPr/>
        </p:nvSpPr>
        <p:spPr>
          <a:xfrm>
            <a:off x="1117600" y="2400300"/>
            <a:ext cx="1117600" cy="685800"/>
          </a:xfrm>
          <a:prstGeom prst="star5">
            <a:avLst/>
          </a:prstGeom>
          <a:solidFill>
            <a:srgbClr val="C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5-Point Star 12"/>
          <p:cNvSpPr/>
          <p:nvPr/>
        </p:nvSpPr>
        <p:spPr>
          <a:xfrm>
            <a:off x="1219200" y="971550"/>
            <a:ext cx="1117600" cy="685800"/>
          </a:xfrm>
          <a:prstGeom prst="star5">
            <a:avLst/>
          </a:prstGeom>
          <a:solidFill>
            <a:srgbClr val="C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5-Point Star 13"/>
          <p:cNvSpPr/>
          <p:nvPr/>
        </p:nvSpPr>
        <p:spPr>
          <a:xfrm>
            <a:off x="7518400" y="1657350"/>
            <a:ext cx="1117600" cy="685800"/>
          </a:xfrm>
          <a:prstGeom prst="star5">
            <a:avLst/>
          </a:prstGeom>
          <a:solidFill>
            <a:srgbClr val="C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5-Point Star 14"/>
          <p:cNvSpPr/>
          <p:nvPr/>
        </p:nvSpPr>
        <p:spPr>
          <a:xfrm>
            <a:off x="3860800" y="2514600"/>
            <a:ext cx="1117600" cy="685800"/>
          </a:xfrm>
          <a:prstGeom prst="star5">
            <a:avLst/>
          </a:prstGeom>
          <a:solidFill>
            <a:srgbClr val="C00000">
              <a:alpha val="4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486400" y="2971800"/>
            <a:ext cx="3048000" cy="457200"/>
          </a:xfrm>
          <a:prstGeom prst="ellipse">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1000"/>
                                  </p:stCondLst>
                                  <p:childTnLst>
                                    <p:set>
                                      <p:cBhvr>
                                        <p:cTn id="15" dur="1" fill="hold">
                                          <p:stCondLst>
                                            <p:cond delay="0"/>
                                          </p:stCondLst>
                                        </p:cTn>
                                        <p:tgtEl>
                                          <p:spTgt spid="16"/>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grpId="0" nodeType="afterEffect">
                                  <p:stCondLst>
                                    <p:cond delay="1000"/>
                                  </p:stCondLst>
                                  <p:childTnLst>
                                    <p:set>
                                      <p:cBhvr>
                                        <p:cTn id="18" dur="1" fill="hold">
                                          <p:stCondLst>
                                            <p:cond delay="0"/>
                                          </p:stCondLst>
                                        </p:cTn>
                                        <p:tgtEl>
                                          <p:spTgt spid="14"/>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grpId="0" nodeType="afterEffect">
                                  <p:stCondLst>
                                    <p:cond delay="500"/>
                                  </p:stCondLst>
                                  <p:childTnLst>
                                    <p:set>
                                      <p:cBhvr>
                                        <p:cTn id="21" dur="1" fill="hold">
                                          <p:stCondLst>
                                            <p:cond delay="0"/>
                                          </p:stCondLst>
                                        </p:cTn>
                                        <p:tgtEl>
                                          <p:spTgt spid="11"/>
                                        </p:tgtEl>
                                        <p:attrNameLst>
                                          <p:attrName>style.visibility</p:attrName>
                                        </p:attrNameLst>
                                      </p:cBhvr>
                                      <p:to>
                                        <p:strVal val="visible"/>
                                      </p:to>
                                    </p:set>
                                  </p:childTnLst>
                                </p:cTn>
                              </p:par>
                            </p:childTnLst>
                          </p:cTn>
                        </p:par>
                        <p:par>
                          <p:cTn id="22" fill="hold">
                            <p:stCondLst>
                              <p:cond delay="4500"/>
                            </p:stCondLst>
                            <p:childTnLst>
                              <p:par>
                                <p:cTn id="23" presetID="1" presetClass="entr" presetSubtype="0" fill="hold" grpId="0" nodeType="afterEffect">
                                  <p:stCondLst>
                                    <p:cond delay="500"/>
                                  </p:stCondLst>
                                  <p:childTnLst>
                                    <p:set>
                                      <p:cBhvr>
                                        <p:cTn id="24" dur="1" fill="hold">
                                          <p:stCondLst>
                                            <p:cond delay="0"/>
                                          </p:stCondLst>
                                        </p:cTn>
                                        <p:tgtEl>
                                          <p:spTgt spid="13"/>
                                        </p:tgtEl>
                                        <p:attrNameLst>
                                          <p:attrName>style.visibility</p:attrName>
                                        </p:attrNameLst>
                                      </p:cBhvr>
                                      <p:to>
                                        <p:strVal val="visible"/>
                                      </p:to>
                                    </p:set>
                                  </p:childTnLst>
                                </p:cTn>
                              </p:par>
                            </p:childTnLst>
                          </p:cTn>
                        </p:par>
                        <p:par>
                          <p:cTn id="25" fill="hold">
                            <p:stCondLst>
                              <p:cond delay="5000"/>
                            </p:stCondLst>
                            <p:childTnLst>
                              <p:par>
                                <p:cTn id="26" presetID="1" presetClass="entr" presetSubtype="0" fill="hold" grpId="0" nodeType="afterEffect">
                                  <p:stCondLst>
                                    <p:cond delay="500"/>
                                  </p:stCondLst>
                                  <p:childTnLst>
                                    <p:set>
                                      <p:cBhvr>
                                        <p:cTn id="27" dur="1" fill="hold">
                                          <p:stCondLst>
                                            <p:cond delay="0"/>
                                          </p:stCondLst>
                                        </p:cTn>
                                        <p:tgtEl>
                                          <p:spTgt spid="12"/>
                                        </p:tgtEl>
                                        <p:attrNameLst>
                                          <p:attrName>style.visibility</p:attrName>
                                        </p:attrNameLst>
                                      </p:cBhvr>
                                      <p:to>
                                        <p:strVal val="visible"/>
                                      </p:to>
                                    </p:set>
                                  </p:childTnLst>
                                </p:cTn>
                              </p:par>
                            </p:childTnLst>
                          </p:cTn>
                        </p:par>
                        <p:par>
                          <p:cTn id="28" fill="hold">
                            <p:stCondLst>
                              <p:cond delay="5500"/>
                            </p:stCondLst>
                            <p:childTnLst>
                              <p:par>
                                <p:cTn id="29" presetID="1" presetClass="entr" presetSubtype="0" fill="hold" grpId="0" nodeType="afterEffect">
                                  <p:stCondLst>
                                    <p:cond delay="500"/>
                                  </p:stCondLst>
                                  <p:childTnLst>
                                    <p:set>
                                      <p:cBhvr>
                                        <p:cTn id="30" dur="1" fill="hold">
                                          <p:stCondLst>
                                            <p:cond delay="0"/>
                                          </p:stCondLst>
                                        </p:cTn>
                                        <p:tgtEl>
                                          <p:spTgt spid="15"/>
                                        </p:tgtEl>
                                        <p:attrNameLst>
                                          <p:attrName>style.visibility</p:attrName>
                                        </p:attrNameLst>
                                      </p:cBhvr>
                                      <p:to>
                                        <p:strVal val="visible"/>
                                      </p:to>
                                    </p:set>
                                  </p:childTnLst>
                                </p:cTn>
                              </p:par>
                            </p:childTnLst>
                          </p:cTn>
                        </p:par>
                        <p:par>
                          <p:cTn id="31" fill="hold">
                            <p:stCondLst>
                              <p:cond delay="6000"/>
                            </p:stCondLst>
                            <p:childTnLst>
                              <p:par>
                                <p:cTn id="32" presetID="1" presetClass="entr" presetSubtype="0" fill="hold" grpId="0" nodeType="afterEffect">
                                  <p:stCondLst>
                                    <p:cond delay="2000"/>
                                  </p:stCondLst>
                                  <p:childTnLst>
                                    <p:set>
                                      <p:cBhvr>
                                        <p:cTn id="33" dur="1" fill="hold">
                                          <p:stCondLst>
                                            <p:cond delay="0"/>
                                          </p:stCondLst>
                                        </p:cTn>
                                        <p:tgtEl>
                                          <p:spTgt spid="9"/>
                                        </p:tgtEl>
                                        <p:attrNameLst>
                                          <p:attrName>style.visibility</p:attrName>
                                        </p:attrNameLst>
                                      </p:cBhvr>
                                      <p:to>
                                        <p:strVal val="visible"/>
                                      </p:to>
                                    </p:set>
                                  </p:childTnLst>
                                </p:cTn>
                              </p:par>
                            </p:childTnLst>
                          </p:cTn>
                        </p:par>
                        <p:par>
                          <p:cTn id="34" fill="hold">
                            <p:stCondLst>
                              <p:cond delay="8000"/>
                            </p:stCondLst>
                            <p:childTnLst>
                              <p:par>
                                <p:cTn id="35" presetID="1" presetClass="entr" presetSubtype="0" fill="hold" grpId="0" nodeType="afterEffect">
                                  <p:stCondLst>
                                    <p:cond delay="1000"/>
                                  </p:stCondLst>
                                  <p:childTnLst>
                                    <p:set>
                                      <p:cBhvr>
                                        <p:cTn id="36" dur="1" fill="hold">
                                          <p:stCondLst>
                                            <p:cond delay="0"/>
                                          </p:stCondLst>
                                        </p:cTn>
                                        <p:tgtEl>
                                          <p:spTgt spid="6"/>
                                        </p:tgtEl>
                                        <p:attrNameLst>
                                          <p:attrName>style.visibility</p:attrName>
                                        </p:attrNameLst>
                                      </p:cBhvr>
                                      <p:to>
                                        <p:strVal val="visible"/>
                                      </p:to>
                                    </p:set>
                                  </p:childTnLst>
                                </p:cTn>
                              </p:par>
                            </p:childTnLst>
                          </p:cTn>
                        </p:par>
                        <p:par>
                          <p:cTn id="37" fill="hold">
                            <p:stCondLst>
                              <p:cond delay="9000"/>
                            </p:stCondLst>
                            <p:childTnLst>
                              <p:par>
                                <p:cTn id="38" presetID="1" presetClass="entr" presetSubtype="0" fill="hold" grpId="0" nodeType="afterEffect">
                                  <p:stCondLst>
                                    <p:cond delay="500"/>
                                  </p:stCondLst>
                                  <p:childTnLst>
                                    <p:set>
                                      <p:cBhvr>
                                        <p:cTn id="39" dur="1" fill="hold">
                                          <p:stCondLst>
                                            <p:cond delay="0"/>
                                          </p:stCondLst>
                                        </p:cTn>
                                        <p:tgtEl>
                                          <p:spTgt spid="7"/>
                                        </p:tgtEl>
                                        <p:attrNameLst>
                                          <p:attrName>style.visibility</p:attrName>
                                        </p:attrNameLst>
                                      </p:cBhvr>
                                      <p:to>
                                        <p:strVal val="visible"/>
                                      </p:to>
                                    </p:set>
                                  </p:childTnLst>
                                </p:cTn>
                              </p:par>
                            </p:childTnLst>
                          </p:cTn>
                        </p:par>
                        <p:par>
                          <p:cTn id="40" fill="hold">
                            <p:stCondLst>
                              <p:cond delay="9500"/>
                            </p:stCondLst>
                            <p:childTnLst>
                              <p:par>
                                <p:cTn id="41" presetID="1" presetClass="entr" presetSubtype="0" fill="hold" grpId="0" nodeType="afterEffect">
                                  <p:stCondLst>
                                    <p:cond delay="50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242048" cy="1143000"/>
          </a:xfrm>
        </p:spPr>
        <p:txBody>
          <a:bodyPr>
            <a:normAutofit fontScale="90000"/>
          </a:bodyPr>
          <a:lstStyle/>
          <a:p>
            <a:r>
              <a:rPr lang="en-US" dirty="0" smtClean="0"/>
              <a:t>Video Clip: Penny in a comic Book Store</a:t>
            </a:r>
            <a:endParaRPr lang="en-CA" dirty="0"/>
          </a:p>
        </p:txBody>
      </p:sp>
      <p:sp>
        <p:nvSpPr>
          <p:cNvPr id="3" name="Rectangle 2"/>
          <p:cNvSpPr/>
          <p:nvPr/>
        </p:nvSpPr>
        <p:spPr>
          <a:xfrm>
            <a:off x="2286000" y="3105835"/>
            <a:ext cx="4572000" cy="923330"/>
          </a:xfrm>
          <a:prstGeom prst="rect">
            <a:avLst/>
          </a:prstGeom>
        </p:spPr>
        <p:txBody>
          <a:bodyPr>
            <a:spAutoFit/>
          </a:bodyPr>
          <a:lstStyle/>
          <a:p>
            <a:r>
              <a:rPr lang="en-CA" dirty="0" smtClean="0">
                <a:hlinkClick r:id="rId2"/>
              </a:rPr>
              <a:t>http://www.youtube.com/watch?v=QaAZ0_bRc9U</a:t>
            </a:r>
            <a:endParaRPr lang="en-CA" dirty="0" smtClean="0"/>
          </a:p>
          <a:p>
            <a:endParaRPr lang="en-C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366868" y="533400"/>
            <a:ext cx="5105400" cy="1905000"/>
          </a:xfrm>
        </p:spPr>
        <p:txBody>
          <a:bodyPr/>
          <a:lstStyle/>
          <a:p>
            <a:r>
              <a:rPr lang="en-US" dirty="0" smtClean="0"/>
              <a:t>Chapter study</a:t>
            </a:r>
            <a:endParaRPr lang="en-CA" dirty="0"/>
          </a:p>
        </p:txBody>
      </p:sp>
      <p:sp>
        <p:nvSpPr>
          <p:cNvPr id="6" name="Subtitle 5"/>
          <p:cNvSpPr>
            <a:spLocks noGrp="1"/>
          </p:cNvSpPr>
          <p:nvPr>
            <p:ph type="subTitle" idx="1"/>
          </p:nvPr>
        </p:nvSpPr>
        <p:spPr>
          <a:xfrm>
            <a:off x="3354442" y="3124200"/>
            <a:ext cx="5114778" cy="2438400"/>
          </a:xfrm>
        </p:spPr>
        <p:txBody>
          <a:bodyPr>
            <a:normAutofit fontScale="85000" lnSpcReduction="10000"/>
          </a:bodyPr>
          <a:lstStyle/>
          <a:p>
            <a:r>
              <a:rPr lang="en-US" sz="4000" dirty="0" smtClean="0"/>
              <a:t>Girls on the Edge</a:t>
            </a:r>
          </a:p>
          <a:p>
            <a:r>
              <a:rPr lang="en-US" sz="3200" dirty="0" smtClean="0"/>
              <a:t>Sexual Identity and </a:t>
            </a:r>
          </a:p>
          <a:p>
            <a:r>
              <a:rPr lang="en-US" sz="3200" dirty="0" smtClean="0"/>
              <a:t>The </a:t>
            </a:r>
            <a:r>
              <a:rPr lang="en-US" sz="3200" dirty="0" err="1" smtClean="0"/>
              <a:t>Cyberbubble</a:t>
            </a:r>
            <a:endParaRPr lang="en-US" sz="3200" dirty="0" smtClean="0"/>
          </a:p>
          <a:p>
            <a:r>
              <a:rPr lang="en-US" sz="3200" dirty="0" smtClean="0"/>
              <a:t>&amp;</a:t>
            </a:r>
          </a:p>
          <a:p>
            <a:r>
              <a:rPr lang="en-US" sz="3200" dirty="0" smtClean="0"/>
              <a:t>Cornell Note-taking Framework</a:t>
            </a:r>
          </a:p>
          <a:p>
            <a:endParaRPr lang="en-CA"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http://img.docstoccdn.com/thumb/orig/41568392.png"/>
          <p:cNvPicPr>
            <a:picLocks noChangeAspect="1" noChangeArrowheads="1"/>
          </p:cNvPicPr>
          <p:nvPr/>
        </p:nvPicPr>
        <p:blipFill>
          <a:blip r:embed="rId2" cstate="print"/>
          <a:srcRect/>
          <a:stretch>
            <a:fillRect/>
          </a:stretch>
        </p:blipFill>
        <p:spPr bwMode="auto">
          <a:xfrm>
            <a:off x="533400" y="304800"/>
            <a:ext cx="7010400" cy="56673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Today’s Agenda</a:t>
            </a:r>
            <a:endParaRPr lang="en-CA" dirty="0"/>
          </a:p>
        </p:txBody>
      </p:sp>
      <p:sp>
        <p:nvSpPr>
          <p:cNvPr id="5" name="Content Placeholder 4"/>
          <p:cNvSpPr>
            <a:spLocks noGrp="1"/>
          </p:cNvSpPr>
          <p:nvPr>
            <p:ph sz="half" idx="1"/>
          </p:nvPr>
        </p:nvSpPr>
        <p:spPr/>
        <p:txBody>
          <a:bodyPr>
            <a:normAutofit fontScale="85000" lnSpcReduction="20000"/>
          </a:bodyPr>
          <a:lstStyle/>
          <a:p>
            <a:pPr algn="ctr">
              <a:buNone/>
            </a:pPr>
            <a:r>
              <a:rPr lang="en-US" dirty="0" smtClean="0"/>
              <a:t>AM </a:t>
            </a:r>
          </a:p>
          <a:p>
            <a:pPr>
              <a:buNone/>
            </a:pPr>
            <a:r>
              <a:rPr lang="en-US" b="1" dirty="0" smtClean="0"/>
              <a:t>MINDS ON!</a:t>
            </a:r>
          </a:p>
          <a:p>
            <a:r>
              <a:rPr lang="en-US" sz="2000" dirty="0" smtClean="0"/>
              <a:t> Sacred Space/Introductory Activity</a:t>
            </a:r>
          </a:p>
          <a:p>
            <a:r>
              <a:rPr lang="en-US" sz="2000" dirty="0" smtClean="0"/>
              <a:t>Strategy through Content – Anno-lighting and Placemat</a:t>
            </a:r>
          </a:p>
          <a:p>
            <a:endParaRPr lang="en-US" sz="2000" dirty="0" smtClean="0"/>
          </a:p>
          <a:p>
            <a:pPr>
              <a:buNone/>
            </a:pPr>
            <a:r>
              <a:rPr lang="en-US" b="1" dirty="0" smtClean="0"/>
              <a:t>ACTION!</a:t>
            </a:r>
          </a:p>
          <a:p>
            <a:r>
              <a:rPr lang="en-US" sz="2000" dirty="0" smtClean="0"/>
              <a:t>Girls and Graphics </a:t>
            </a:r>
          </a:p>
          <a:p>
            <a:r>
              <a:rPr lang="en-US" sz="2000" dirty="0" smtClean="0"/>
              <a:t>Video Clip </a:t>
            </a:r>
          </a:p>
          <a:p>
            <a:r>
              <a:rPr lang="en-US" sz="2000" dirty="0" smtClean="0"/>
              <a:t> Break - </a:t>
            </a:r>
            <a:r>
              <a:rPr lang="en-US" sz="2000" dirty="0" smtClean="0">
                <a:sym typeface="Wingdings" pitchFamily="2" charset="2"/>
              </a:rPr>
              <a:t></a:t>
            </a:r>
          </a:p>
          <a:p>
            <a:r>
              <a:rPr lang="en-US" sz="2000" i="1" dirty="0" smtClean="0">
                <a:sym typeface="Wingdings" pitchFamily="2" charset="2"/>
              </a:rPr>
              <a:t>Girls’ on the Edge </a:t>
            </a:r>
            <a:r>
              <a:rPr lang="en-US" sz="2000" dirty="0" smtClean="0">
                <a:sym typeface="Wingdings" pitchFamily="2" charset="2"/>
              </a:rPr>
              <a:t>– research and </a:t>
            </a:r>
            <a:r>
              <a:rPr lang="en-US" sz="2000" dirty="0" err="1" smtClean="0">
                <a:sym typeface="Wingdings" pitchFamily="2" charset="2"/>
              </a:rPr>
              <a:t>notetaking</a:t>
            </a:r>
            <a:r>
              <a:rPr lang="en-US" sz="2000" dirty="0" smtClean="0">
                <a:sym typeface="Wingdings" pitchFamily="2" charset="2"/>
              </a:rPr>
              <a:t> using Cornell </a:t>
            </a:r>
            <a:r>
              <a:rPr lang="en-US" sz="2000" dirty="0" err="1" smtClean="0">
                <a:sym typeface="Wingdings" pitchFamily="2" charset="2"/>
              </a:rPr>
              <a:t>Notetaking</a:t>
            </a:r>
            <a:r>
              <a:rPr lang="en-US" sz="2000" dirty="0" smtClean="0">
                <a:sym typeface="Wingdings" pitchFamily="2" charset="2"/>
              </a:rPr>
              <a:t> Framework</a:t>
            </a:r>
            <a:endParaRPr lang="en-US" sz="2000" dirty="0" smtClean="0"/>
          </a:p>
          <a:p>
            <a:endParaRPr lang="en-US" sz="2000" dirty="0" smtClean="0"/>
          </a:p>
          <a:p>
            <a:pPr>
              <a:buNone/>
            </a:pPr>
            <a:endParaRPr lang="en-US" dirty="0" smtClean="0"/>
          </a:p>
          <a:p>
            <a:endParaRPr lang="en-US" dirty="0" smtClean="0"/>
          </a:p>
          <a:p>
            <a:endParaRPr lang="en-CA" dirty="0"/>
          </a:p>
        </p:txBody>
      </p:sp>
      <p:sp>
        <p:nvSpPr>
          <p:cNvPr id="6" name="Content Placeholder 5"/>
          <p:cNvSpPr>
            <a:spLocks noGrp="1"/>
          </p:cNvSpPr>
          <p:nvPr>
            <p:ph sz="half" idx="2"/>
          </p:nvPr>
        </p:nvSpPr>
        <p:spPr/>
        <p:txBody>
          <a:bodyPr>
            <a:normAutofit fontScale="85000" lnSpcReduction="20000"/>
          </a:bodyPr>
          <a:lstStyle/>
          <a:p>
            <a:pPr algn="ctr">
              <a:buNone/>
            </a:pPr>
            <a:r>
              <a:rPr lang="en-US" dirty="0" smtClean="0"/>
              <a:t>PM</a:t>
            </a:r>
          </a:p>
          <a:p>
            <a:r>
              <a:rPr lang="en-US" sz="2200" dirty="0" smtClean="0"/>
              <a:t>Lunch </a:t>
            </a:r>
            <a:r>
              <a:rPr lang="en-US" sz="2200" dirty="0" smtClean="0">
                <a:sym typeface="Wingdings" pitchFamily="2" charset="2"/>
              </a:rPr>
              <a:t></a:t>
            </a:r>
          </a:p>
          <a:p>
            <a:r>
              <a:rPr lang="en-US" sz="2200" dirty="0" smtClean="0">
                <a:sym typeface="Wingdings" pitchFamily="2" charset="2"/>
              </a:rPr>
              <a:t>‘Talk in Action’ Document on Gains</a:t>
            </a:r>
          </a:p>
          <a:p>
            <a:r>
              <a:rPr lang="en-US" sz="2200" dirty="0" smtClean="0">
                <a:sym typeface="Wingdings" pitchFamily="2" charset="2"/>
              </a:rPr>
              <a:t>‘Fish Bowl’ Talk structure with Cornell Notes </a:t>
            </a:r>
          </a:p>
          <a:p>
            <a:pPr>
              <a:buNone/>
            </a:pPr>
            <a:endParaRPr lang="en-US" sz="2200" b="1" dirty="0" smtClean="0">
              <a:sym typeface="Wingdings" pitchFamily="2" charset="2"/>
            </a:endParaRPr>
          </a:p>
          <a:p>
            <a:pPr>
              <a:buNone/>
            </a:pPr>
            <a:r>
              <a:rPr lang="en-US" sz="2200" b="1" dirty="0" smtClean="0">
                <a:sym typeface="Wingdings" pitchFamily="2" charset="2"/>
              </a:rPr>
              <a:t>CONSOLIDATION!</a:t>
            </a:r>
          </a:p>
          <a:p>
            <a:r>
              <a:rPr lang="en-US" sz="2200" dirty="0" smtClean="0">
                <a:sym typeface="Wingdings" pitchFamily="2" charset="2"/>
              </a:rPr>
              <a:t>“Women are the Way Forward” by Sally Armstrong-  resources/notes –TED Talks</a:t>
            </a:r>
          </a:p>
          <a:p>
            <a:r>
              <a:rPr lang="en-US" sz="2200" dirty="0" smtClean="0">
                <a:sym typeface="Wingdings" pitchFamily="2" charset="2"/>
              </a:rPr>
              <a:t>Sharing of Best Practices/ Resources/Ideas/Next Steps (Conflict Resolution for Girls?) (Guest Speaker)</a:t>
            </a:r>
          </a:p>
          <a:p>
            <a:endParaRPr lang="en-US" sz="2200" dirty="0" smtClean="0">
              <a:sym typeface="Wingdings" pitchFamily="2" charset="2"/>
            </a:endParaRPr>
          </a:p>
          <a:p>
            <a:pPr>
              <a:buNone/>
            </a:pPr>
            <a:endParaRPr lang="en-US" sz="2200" dirty="0" smtClean="0">
              <a:sym typeface="Wingdings" pitchFamily="2" charset="2"/>
            </a:endParaRPr>
          </a:p>
          <a:p>
            <a:endParaRPr lang="en-US" dirty="0" smtClean="0">
              <a:sym typeface="Wingdings" pitchFamily="2" charset="2"/>
            </a:endParaRPr>
          </a:p>
          <a:p>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Reading Groups and </a:t>
            </a:r>
            <a:r>
              <a:rPr lang="en-US" dirty="0" err="1" smtClean="0"/>
              <a:t>NoteTaking</a:t>
            </a:r>
            <a:endParaRPr lang="en-CA" dirty="0"/>
          </a:p>
        </p:txBody>
      </p:sp>
      <p:pic>
        <p:nvPicPr>
          <p:cNvPr id="33794" name="Picture 2" descr="http://images.flatworldknowledge.com/mcleanwrit/mcleanwrit-fig01_x004.jpg"/>
          <p:cNvPicPr>
            <a:picLocks noChangeAspect="1" noChangeArrowheads="1"/>
          </p:cNvPicPr>
          <p:nvPr/>
        </p:nvPicPr>
        <p:blipFill>
          <a:blip r:embed="rId3" cstate="print"/>
          <a:srcRect/>
          <a:stretch>
            <a:fillRect/>
          </a:stretch>
        </p:blipFill>
        <p:spPr bwMode="auto">
          <a:xfrm>
            <a:off x="838200" y="1524000"/>
            <a:ext cx="6438900" cy="4829176"/>
          </a:xfrm>
          <a:prstGeom prst="rect">
            <a:avLst/>
          </a:prstGeom>
          <a:noFill/>
        </p:spPr>
      </p:pic>
      <p:sp>
        <p:nvSpPr>
          <p:cNvPr id="6" name="TextBox 5"/>
          <p:cNvSpPr txBox="1"/>
          <p:nvPr/>
        </p:nvSpPr>
        <p:spPr>
          <a:xfrm rot="20075109">
            <a:off x="176533" y="1420157"/>
            <a:ext cx="1438855" cy="830997"/>
          </a:xfrm>
          <a:prstGeom prst="rect">
            <a:avLst/>
          </a:prstGeom>
          <a:noFill/>
        </p:spPr>
        <p:txBody>
          <a:bodyPr wrap="square" rtlCol="0">
            <a:spAutoFit/>
          </a:bodyPr>
          <a:lstStyle/>
          <a:p>
            <a:r>
              <a:rPr lang="en-US" sz="2400" b="1" dirty="0" smtClean="0"/>
              <a:t>KEY WORDS</a:t>
            </a:r>
            <a:endParaRPr lang="en-CA" sz="2400" b="1" dirty="0"/>
          </a:p>
        </p:txBody>
      </p:sp>
      <p:sp>
        <p:nvSpPr>
          <p:cNvPr id="7" name="TextBox 6"/>
          <p:cNvSpPr txBox="1"/>
          <p:nvPr/>
        </p:nvSpPr>
        <p:spPr>
          <a:xfrm rot="1737391">
            <a:off x="5883526" y="1599829"/>
            <a:ext cx="1514838" cy="523220"/>
          </a:xfrm>
          <a:prstGeom prst="rect">
            <a:avLst/>
          </a:prstGeom>
          <a:noFill/>
        </p:spPr>
        <p:txBody>
          <a:bodyPr wrap="none" rtlCol="0">
            <a:spAutoFit/>
          </a:bodyPr>
          <a:lstStyle/>
          <a:p>
            <a:r>
              <a:rPr lang="en-US" sz="2800" b="1" dirty="0" smtClean="0"/>
              <a:t>DETAILS</a:t>
            </a:r>
            <a:endParaRPr lang="en-CA" sz="2800" b="1" dirty="0"/>
          </a:p>
        </p:txBody>
      </p:sp>
      <p:sp>
        <p:nvSpPr>
          <p:cNvPr id="8" name="TextBox 7"/>
          <p:cNvSpPr txBox="1"/>
          <p:nvPr/>
        </p:nvSpPr>
        <p:spPr>
          <a:xfrm>
            <a:off x="3124200" y="6096000"/>
            <a:ext cx="1792286" cy="523220"/>
          </a:xfrm>
          <a:prstGeom prst="rect">
            <a:avLst/>
          </a:prstGeom>
          <a:noFill/>
        </p:spPr>
        <p:txBody>
          <a:bodyPr wrap="none" rtlCol="0">
            <a:spAutoFit/>
          </a:bodyPr>
          <a:lstStyle/>
          <a:p>
            <a:r>
              <a:rPr lang="en-US" sz="2800" b="1" dirty="0" smtClean="0"/>
              <a:t>SUMMARY</a:t>
            </a:r>
            <a:endParaRPr lang="en-CA" sz="28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ntre-fsrv04\corphome$\20890\My Documents\My Pictures\accountable Talk.png"/>
          <p:cNvPicPr>
            <a:picLocks noChangeAspect="1" noChangeArrowheads="1"/>
          </p:cNvPicPr>
          <p:nvPr/>
        </p:nvPicPr>
        <p:blipFill>
          <a:blip r:embed="rId2" cstate="print"/>
          <a:srcRect/>
          <a:stretch>
            <a:fillRect/>
          </a:stretch>
        </p:blipFill>
        <p:spPr bwMode="auto">
          <a:xfrm>
            <a:off x="1955800" y="25400"/>
            <a:ext cx="5232400" cy="6805613"/>
          </a:xfrm>
          <a:prstGeom prst="rect">
            <a:avLst/>
          </a:prstGeom>
          <a:noFill/>
        </p:spPr>
      </p:pic>
      <p:pic>
        <p:nvPicPr>
          <p:cNvPr id="3" name="Picture 2" descr="\\centre-fsrv04\corphome$\20890\My Documents\My Pictures\accountable Talk.png"/>
          <p:cNvPicPr>
            <a:picLocks noChangeAspect="1" noChangeArrowheads="1"/>
          </p:cNvPicPr>
          <p:nvPr/>
        </p:nvPicPr>
        <p:blipFill>
          <a:blip r:embed="rId2" cstate="print"/>
          <a:srcRect/>
          <a:stretch>
            <a:fillRect/>
          </a:stretch>
        </p:blipFill>
        <p:spPr bwMode="auto">
          <a:xfrm>
            <a:off x="1905000" y="0"/>
            <a:ext cx="5232400" cy="680561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countableTalk 2.jpg"/>
          <p:cNvPicPr>
            <a:picLocks noChangeAspect="1"/>
          </p:cNvPicPr>
          <p:nvPr/>
        </p:nvPicPr>
        <p:blipFill>
          <a:blip r:embed="rId2" cstate="print"/>
          <a:stretch>
            <a:fillRect/>
          </a:stretch>
        </p:blipFill>
        <p:spPr>
          <a:xfrm>
            <a:off x="1371600" y="304800"/>
            <a:ext cx="5791200" cy="6248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Accountable Talk </a:t>
            </a:r>
            <a:br>
              <a:rPr lang="en-US" dirty="0" smtClean="0"/>
            </a:br>
            <a:endParaRPr lang="en-CA" dirty="0"/>
          </a:p>
        </p:txBody>
      </p:sp>
      <p:pic>
        <p:nvPicPr>
          <p:cNvPr id="10" name="Picture Placeholder 9" descr="fishbowl.bmp"/>
          <p:cNvPicPr>
            <a:picLocks noGrp="1" noChangeAspect="1"/>
          </p:cNvPicPr>
          <p:nvPr>
            <p:ph type="pic" idx="1"/>
          </p:nvPr>
        </p:nvPicPr>
        <p:blipFill>
          <a:blip r:embed="rId3" cstate="print"/>
          <a:srcRect t="2059" b="2059"/>
          <a:stretch>
            <a:fillRect/>
          </a:stretch>
        </p:blipFill>
        <p:spPr>
          <a:xfrm>
            <a:off x="1143000" y="1752600"/>
            <a:ext cx="3048000" cy="2819400"/>
          </a:xfrm>
        </p:spPr>
      </p:pic>
      <p:sp>
        <p:nvSpPr>
          <p:cNvPr id="9" name="Text Placeholder 8"/>
          <p:cNvSpPr>
            <a:spLocks noGrp="1"/>
          </p:cNvSpPr>
          <p:nvPr>
            <p:ph type="body" sz="half" idx="2"/>
          </p:nvPr>
        </p:nvSpPr>
        <p:spPr/>
        <p:txBody>
          <a:bodyPr>
            <a:normAutofit/>
          </a:bodyPr>
          <a:lstStyle/>
          <a:p>
            <a:r>
              <a:rPr lang="en-US" sz="4000" dirty="0" smtClean="0"/>
              <a:t>The Fishbowl </a:t>
            </a:r>
          </a:p>
          <a:p>
            <a:r>
              <a:rPr lang="en-US" sz="2800" dirty="0" smtClean="0"/>
              <a:t>Talk structure</a:t>
            </a:r>
            <a:endParaRPr lang="en-CA"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a:xfrm>
            <a:off x="457200" y="0"/>
            <a:ext cx="7242048" cy="899160"/>
          </a:xfrm>
        </p:spPr>
        <p:txBody>
          <a:bodyPr/>
          <a:lstStyle/>
          <a:p>
            <a:r>
              <a:rPr lang="en-US" dirty="0" smtClean="0"/>
              <a:t>Fishbowl Rules</a:t>
            </a:r>
            <a:endParaRPr lang="en-CA" dirty="0"/>
          </a:p>
        </p:txBody>
      </p:sp>
      <p:sp>
        <p:nvSpPr>
          <p:cNvPr id="3" name="Rectangle 2"/>
          <p:cNvSpPr/>
          <p:nvPr/>
        </p:nvSpPr>
        <p:spPr>
          <a:xfrm>
            <a:off x="457200" y="914400"/>
            <a:ext cx="7620000" cy="5632311"/>
          </a:xfrm>
          <a:prstGeom prst="rect">
            <a:avLst/>
          </a:prstGeom>
        </p:spPr>
        <p:txBody>
          <a:bodyPr wrap="square">
            <a:spAutoFit/>
          </a:bodyPr>
          <a:lstStyle/>
          <a:p>
            <a:r>
              <a:rPr lang="en-US" sz="2000" b="1" dirty="0" smtClean="0"/>
              <a:t>Rules of Engagement</a:t>
            </a:r>
          </a:p>
          <a:p>
            <a:pPr>
              <a:buFont typeface="Arial" pitchFamily="34" charset="0"/>
              <a:buChar char="•"/>
            </a:pPr>
            <a:r>
              <a:rPr lang="en-US" sz="2000" dirty="0" smtClean="0"/>
              <a:t>Inside the fishbowl, participants are encouraged to build upon the comments of others in response to the facilitator’s questions rather than get into a debate.</a:t>
            </a:r>
          </a:p>
          <a:p>
            <a:endParaRPr lang="en-US" sz="2000" dirty="0" smtClean="0"/>
          </a:p>
          <a:p>
            <a:pPr>
              <a:buFont typeface="Arial" pitchFamily="34" charset="0"/>
              <a:buChar char="•"/>
            </a:pPr>
            <a:r>
              <a:rPr lang="en-US" sz="2000" dirty="0" smtClean="0"/>
              <a:t>Any person can enter into the group by sitting in the empty chair". The purpose of sitting in the "empty chair" is to identify those things that are not being addressed within the fishbowl that are critical to the full discussion, insert pertinent new ideas, and to push the thinking of the fishbowl.</a:t>
            </a:r>
          </a:p>
          <a:p>
            <a:pPr>
              <a:buFont typeface="Arial" pitchFamily="34" charset="0"/>
              <a:buChar char="•"/>
            </a:pPr>
            <a:endParaRPr lang="en-US" sz="2000" dirty="0" smtClean="0"/>
          </a:p>
          <a:p>
            <a:pPr>
              <a:buFont typeface="Arial" pitchFamily="34" charset="0"/>
              <a:buChar char="•"/>
            </a:pPr>
            <a:r>
              <a:rPr lang="en-US" sz="2000" dirty="0" smtClean="0"/>
              <a:t> For this reason, people are encouraged to allow the fishbowl to talk for at least 15 minutes prior to using the "empty chair". The empty chair is opened and closed at the discretion of the facilitator.</a:t>
            </a:r>
          </a:p>
          <a:p>
            <a:endParaRPr lang="en-US" sz="2000" dirty="0" smtClean="0"/>
          </a:p>
          <a:p>
            <a:pPr>
              <a:buFont typeface="Arial" pitchFamily="34" charset="0"/>
              <a:buChar char="•"/>
            </a:pPr>
            <a:r>
              <a:rPr lang="en-US" sz="2000" dirty="0" smtClean="0"/>
              <a:t>Participants surrounding the fishbowl have an essential role of being active listeners in the process.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609600"/>
            <a:ext cx="6934200" cy="6001643"/>
          </a:xfrm>
          <a:prstGeom prst="rect">
            <a:avLst/>
          </a:prstGeom>
        </p:spPr>
        <p:txBody>
          <a:bodyPr wrap="square">
            <a:spAutoFit/>
          </a:bodyPr>
          <a:lstStyle/>
          <a:p>
            <a:pPr>
              <a:buFont typeface="Arial" pitchFamily="34" charset="0"/>
              <a:buChar char="•"/>
            </a:pPr>
            <a:r>
              <a:rPr lang="en-US" sz="2400" dirty="0" smtClean="0"/>
              <a:t>When an individual elects to sit in the "empty chair" the person currently talking completes their thought and the floor is yielded to the empty chair.</a:t>
            </a:r>
          </a:p>
          <a:p>
            <a:endParaRPr lang="en-US" sz="2400" dirty="0" smtClean="0"/>
          </a:p>
          <a:p>
            <a:pPr>
              <a:buFont typeface="Arial" pitchFamily="34" charset="0"/>
              <a:buChar char="•"/>
            </a:pPr>
            <a:r>
              <a:rPr lang="en-US" sz="2400" dirty="0" smtClean="0"/>
              <a:t>The person in the "empty chair" makes a clear and concise comment or asks a provocative question and leaves the fishbowl. They do not become part of the fishbowl conversation.</a:t>
            </a:r>
          </a:p>
          <a:p>
            <a:endParaRPr lang="en-US" sz="2400" dirty="0" smtClean="0"/>
          </a:p>
          <a:p>
            <a:pPr>
              <a:buFont typeface="Arial" pitchFamily="34" charset="0"/>
              <a:buChar char="•"/>
            </a:pPr>
            <a:r>
              <a:rPr lang="en-US" sz="2400" dirty="0" smtClean="0"/>
              <a:t>The fishbowl can elect to comment on the statements or question of the "empty chair" or move on.</a:t>
            </a:r>
          </a:p>
          <a:p>
            <a:pPr>
              <a:buFont typeface="Arial" pitchFamily="34" charset="0"/>
              <a:buChar char="•"/>
            </a:pPr>
            <a:endParaRPr lang="en-US" sz="2400" dirty="0" smtClean="0"/>
          </a:p>
          <a:p>
            <a:pPr>
              <a:buFont typeface="Arial" pitchFamily="34" charset="0"/>
              <a:buChar char="•"/>
            </a:pPr>
            <a:r>
              <a:rPr lang="en-US" sz="2400" dirty="0" smtClean="0"/>
              <a:t>Everyone in the fishbowl is provided equal opportunity to contribute to the discussion.</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Sally Armstrong…’</a:t>
            </a:r>
            <a:r>
              <a:rPr lang="en-US" dirty="0" err="1" smtClean="0"/>
              <a:t>WomeN</a:t>
            </a:r>
            <a:r>
              <a:rPr lang="en-US" dirty="0" smtClean="0"/>
              <a:t> are the Way Forward’</a:t>
            </a:r>
            <a:endParaRPr lang="en-CA" dirty="0"/>
          </a:p>
        </p:txBody>
      </p:sp>
      <p:sp>
        <p:nvSpPr>
          <p:cNvPr id="3" name="TextBox 2"/>
          <p:cNvSpPr txBox="1"/>
          <p:nvPr/>
        </p:nvSpPr>
        <p:spPr>
          <a:xfrm>
            <a:off x="609600" y="1676400"/>
            <a:ext cx="6019800" cy="5078313"/>
          </a:xfrm>
          <a:prstGeom prst="rect">
            <a:avLst/>
          </a:prstGeom>
          <a:noFill/>
        </p:spPr>
        <p:txBody>
          <a:bodyPr wrap="square" rtlCol="0">
            <a:spAutoFit/>
          </a:bodyPr>
          <a:lstStyle/>
          <a:p>
            <a:r>
              <a:rPr lang="en-US" dirty="0" smtClean="0"/>
              <a:t>The New Revolutionaries : CBC</a:t>
            </a:r>
          </a:p>
          <a:p>
            <a:r>
              <a:rPr lang="en-US" dirty="0" smtClean="0">
                <a:hlinkClick r:id="rId3"/>
              </a:rPr>
              <a:t>http://www.cbc.ca/ideas/episodes/2011/10/03/the-new-revolutionaries-part-1-1/</a:t>
            </a:r>
            <a:endParaRPr lang="en-US" dirty="0" smtClean="0"/>
          </a:p>
          <a:p>
            <a:endParaRPr lang="en-US" dirty="0" smtClean="0"/>
          </a:p>
          <a:p>
            <a:pPr>
              <a:buFont typeface="Arial" pitchFamily="34" charset="0"/>
              <a:buChar char="•"/>
            </a:pPr>
            <a:r>
              <a:rPr lang="en-US" dirty="0" smtClean="0"/>
              <a:t>Status of women and the economy are directly related</a:t>
            </a:r>
          </a:p>
          <a:p>
            <a:pPr>
              <a:buFont typeface="Arial" pitchFamily="34" charset="0"/>
              <a:buChar char="•"/>
            </a:pPr>
            <a:r>
              <a:rPr lang="en-US" dirty="0" smtClean="0"/>
              <a:t>Countries that oppress women are doomed states</a:t>
            </a:r>
          </a:p>
          <a:p>
            <a:pPr>
              <a:buFont typeface="Arial" pitchFamily="34" charset="0"/>
              <a:buChar char="•"/>
            </a:pPr>
            <a:r>
              <a:rPr lang="en-US" dirty="0" smtClean="0"/>
              <a:t>Can no longer afford to keep half the population oppressed</a:t>
            </a:r>
          </a:p>
          <a:p>
            <a:pPr>
              <a:buFont typeface="Arial" pitchFamily="34" charset="0"/>
              <a:buChar char="•"/>
            </a:pPr>
            <a:r>
              <a:rPr lang="en-US" dirty="0" smtClean="0"/>
              <a:t>Economy, poverty and war –bring women to the table and the change will be positive</a:t>
            </a:r>
          </a:p>
          <a:p>
            <a:pPr>
              <a:buFont typeface="Arial" pitchFamily="34" charset="0"/>
              <a:buChar char="•"/>
            </a:pPr>
            <a:r>
              <a:rPr lang="en-US" dirty="0" smtClean="0"/>
              <a:t>Not instead of men, but beside men</a:t>
            </a:r>
          </a:p>
          <a:p>
            <a:pPr>
              <a:buFont typeface="Arial" pitchFamily="34" charset="0"/>
              <a:buChar char="•"/>
            </a:pPr>
            <a:r>
              <a:rPr lang="en-US" dirty="0" smtClean="0"/>
              <a:t>Why does the shame of sexual assault always belong to women?</a:t>
            </a:r>
          </a:p>
          <a:p>
            <a:pPr>
              <a:buFont typeface="Arial" pitchFamily="34" charset="0"/>
              <a:buChar char="•"/>
            </a:pPr>
            <a:r>
              <a:rPr lang="en-US" dirty="0" smtClean="0"/>
              <a:t>Fate of women and young girls is directly related to fate of the village, the community, the country</a:t>
            </a:r>
          </a:p>
          <a:p>
            <a:pPr>
              <a:buFont typeface="Arial" pitchFamily="34" charset="0"/>
              <a:buChar char="•"/>
            </a:pPr>
            <a:r>
              <a:rPr lang="en-US" dirty="0" smtClean="0"/>
              <a:t>Only way forward is education</a:t>
            </a:r>
          </a:p>
          <a:p>
            <a:pPr>
              <a:buFont typeface="Arial" pitchFamily="34" charset="0"/>
              <a:buChar char="•"/>
            </a:pPr>
            <a:r>
              <a:rPr lang="en-US" b="1" dirty="0" smtClean="0"/>
              <a:t>Afghan women refer to illiteracy as “being blind”   </a:t>
            </a:r>
            <a:r>
              <a:rPr lang="en-US" b="1" dirty="0" smtClean="0">
                <a:solidFill>
                  <a:schemeClr val="tx2"/>
                </a:solidFill>
              </a:rPr>
              <a:t>AHA!!!</a:t>
            </a:r>
            <a:endParaRPr lang="en-CA" b="1" dirty="0">
              <a:solidFill>
                <a:schemeClr val="tx2"/>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TED Talks …The Rise of Women</a:t>
            </a:r>
            <a:endParaRPr lang="en-CA" dirty="0"/>
          </a:p>
        </p:txBody>
      </p:sp>
      <p:sp>
        <p:nvSpPr>
          <p:cNvPr id="4" name="Rectangle 3"/>
          <p:cNvSpPr/>
          <p:nvPr/>
        </p:nvSpPr>
        <p:spPr>
          <a:xfrm>
            <a:off x="2209800" y="2057400"/>
            <a:ext cx="4572000" cy="923330"/>
          </a:xfrm>
          <a:prstGeom prst="rect">
            <a:avLst/>
          </a:prstGeom>
        </p:spPr>
        <p:txBody>
          <a:bodyPr>
            <a:spAutoFit/>
          </a:bodyPr>
          <a:lstStyle/>
          <a:p>
            <a:r>
              <a:rPr lang="en-CA" dirty="0" smtClean="0">
                <a:hlinkClick r:id="rId2"/>
              </a:rPr>
              <a:t>http://www.ted.com/talks/hanna_rosin_new_data_on_the_rise_of_women.html</a:t>
            </a:r>
            <a:endParaRPr lang="en-CA" dirty="0" smtClean="0"/>
          </a:p>
          <a:p>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429000" y="381000"/>
            <a:ext cx="5029200" cy="5687568"/>
          </a:xfrm>
        </p:spPr>
        <p:txBody>
          <a:bodyPr/>
          <a:lstStyle/>
          <a:p>
            <a:r>
              <a:rPr lang="en-US" sz="6000" dirty="0" smtClean="0"/>
              <a:t>3-2-1</a:t>
            </a:r>
            <a:br>
              <a:rPr lang="en-US" sz="6000" dirty="0" smtClean="0"/>
            </a:br>
            <a:r>
              <a:rPr lang="en-US" sz="6000" dirty="0" smtClean="0"/>
              <a:t>Exit ticket</a:t>
            </a:r>
            <a:br>
              <a:rPr lang="en-US" sz="6000" dirty="0" smtClean="0"/>
            </a:br>
            <a:r>
              <a:rPr lang="en-US" sz="2800" dirty="0" smtClean="0"/>
              <a:t/>
            </a:r>
            <a:br>
              <a:rPr lang="en-US" sz="2800" dirty="0" smtClean="0"/>
            </a:br>
            <a:r>
              <a:rPr lang="en-US" sz="2800" dirty="0" smtClean="0"/>
              <a:t>3 things That I found interesting today</a:t>
            </a:r>
            <a:br>
              <a:rPr lang="en-US" sz="2800" dirty="0" smtClean="0"/>
            </a:br>
            <a:r>
              <a:rPr lang="en-US" sz="2800" dirty="0" smtClean="0"/>
              <a:t/>
            </a:r>
            <a:br>
              <a:rPr lang="en-US" sz="2800" dirty="0" smtClean="0"/>
            </a:br>
            <a:r>
              <a:rPr lang="en-US" sz="2800" dirty="0" smtClean="0"/>
              <a:t>2 things I’d like to try in class</a:t>
            </a:r>
            <a:br>
              <a:rPr lang="en-US" sz="2800" dirty="0" smtClean="0"/>
            </a:br>
            <a:r>
              <a:rPr lang="en-US" sz="2800" dirty="0" smtClean="0"/>
              <a:t/>
            </a:r>
            <a:br>
              <a:rPr lang="en-US" sz="2800" dirty="0" smtClean="0"/>
            </a:br>
            <a:r>
              <a:rPr lang="en-US" sz="2800" dirty="0" smtClean="0"/>
              <a:t>1 question/topic I’d like to Explore about Teaching Girls</a:t>
            </a:r>
            <a:br>
              <a:rPr lang="en-US" sz="2800" dirty="0" smtClean="0"/>
            </a:br>
            <a:endParaRPr lang="en-CA" sz="6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z="6000" dirty="0" smtClean="0"/>
              <a:t>Thank You!</a:t>
            </a:r>
            <a:endParaRPr lang="en-CA"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6000" dirty="0" smtClean="0"/>
              <a:t>Our Sacred Space</a:t>
            </a:r>
            <a:endParaRPr lang="en-CA" sz="6000" dirty="0"/>
          </a:p>
        </p:txBody>
      </p:sp>
      <p:sp>
        <p:nvSpPr>
          <p:cNvPr id="5" name="Content Placeholder 4"/>
          <p:cNvSpPr>
            <a:spLocks noGrp="1"/>
          </p:cNvSpPr>
          <p:nvPr>
            <p:ph idx="1"/>
          </p:nvPr>
        </p:nvSpPr>
        <p:spPr/>
        <p:txBody>
          <a:bodyPr>
            <a:normAutofit fontScale="92500" lnSpcReduction="10000"/>
          </a:bodyPr>
          <a:lstStyle/>
          <a:p>
            <a:endParaRPr lang="en-US" dirty="0" smtClean="0"/>
          </a:p>
          <a:p>
            <a:pPr algn="ctr">
              <a:buNone/>
            </a:pPr>
            <a:r>
              <a:rPr lang="en-US" sz="4000" dirty="0" smtClean="0"/>
              <a:t>Opening Reflection from: </a:t>
            </a:r>
            <a:r>
              <a:rPr lang="en-US" sz="4000" i="1" dirty="0" smtClean="0"/>
              <a:t>Conversations with </a:t>
            </a:r>
          </a:p>
          <a:p>
            <a:pPr algn="ctr">
              <a:buNone/>
            </a:pPr>
            <a:r>
              <a:rPr lang="en-US" sz="4000" i="1" dirty="0" smtClean="0"/>
              <a:t>Mother Teresa</a:t>
            </a:r>
            <a:r>
              <a:rPr lang="en-US" sz="4000" dirty="0" smtClean="0"/>
              <a:t> </a:t>
            </a:r>
          </a:p>
          <a:p>
            <a:pPr algn="ctr">
              <a:buNone/>
            </a:pPr>
            <a:r>
              <a:rPr lang="en-US" sz="4000" dirty="0" smtClean="0"/>
              <a:t>by </a:t>
            </a:r>
            <a:r>
              <a:rPr lang="en-US" sz="4000" dirty="0" err="1" smtClean="0"/>
              <a:t>Renzo</a:t>
            </a:r>
            <a:r>
              <a:rPr lang="en-US" sz="4000" dirty="0" smtClean="0"/>
              <a:t> </a:t>
            </a:r>
            <a:r>
              <a:rPr lang="en-US" sz="4000" dirty="0" err="1" smtClean="0"/>
              <a:t>Allegri</a:t>
            </a:r>
            <a:r>
              <a:rPr lang="en-US" sz="4000" dirty="0" smtClean="0"/>
              <a:t>  </a:t>
            </a:r>
          </a:p>
          <a:p>
            <a:pPr algn="ctr">
              <a:buNone/>
            </a:pPr>
            <a:endParaRPr lang="en-US" sz="4000" dirty="0" smtClean="0"/>
          </a:p>
          <a:p>
            <a:pPr algn="ctr">
              <a:buNone/>
            </a:pPr>
            <a:r>
              <a:rPr lang="en-US" sz="4000" dirty="0" smtClean="0"/>
              <a:t>  </a:t>
            </a:r>
          </a:p>
          <a:p>
            <a:endParaRPr lang="en-US" dirty="0" smtClean="0"/>
          </a:p>
          <a:p>
            <a:pPr>
              <a:buNone/>
            </a:pPr>
            <a:r>
              <a:rPr lang="en-US" dirty="0" smtClean="0"/>
              <a:t> </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s card.jpg"/>
          <p:cNvPicPr>
            <a:picLocks noChangeAspect="1"/>
          </p:cNvPicPr>
          <p:nvPr/>
        </p:nvPicPr>
        <p:blipFill>
          <a:blip r:embed="rId3" cstate="print"/>
          <a:stretch>
            <a:fillRect/>
          </a:stretch>
        </p:blipFill>
        <p:spPr>
          <a:xfrm>
            <a:off x="2209800" y="1600200"/>
            <a:ext cx="3733800" cy="3124200"/>
          </a:xfrm>
          <a:prstGeom prst="rect">
            <a:avLst/>
          </a:prstGeom>
        </p:spPr>
      </p:pic>
      <p:sp>
        <p:nvSpPr>
          <p:cNvPr id="2" name="Title 1"/>
          <p:cNvSpPr>
            <a:spLocks noGrp="1"/>
          </p:cNvSpPr>
          <p:nvPr>
            <p:ph type="title"/>
          </p:nvPr>
        </p:nvSpPr>
        <p:spPr>
          <a:xfrm>
            <a:off x="457200" y="320040"/>
            <a:ext cx="7239000" cy="670560"/>
          </a:xfrm>
        </p:spPr>
        <p:txBody>
          <a:bodyPr>
            <a:normAutofit/>
          </a:bodyPr>
          <a:lstStyle/>
          <a:p>
            <a:r>
              <a:rPr lang="en-US" dirty="0" smtClean="0"/>
              <a:t>Introductory activity!</a:t>
            </a:r>
            <a:endParaRPr lang="en-CA" dirty="0"/>
          </a:p>
        </p:txBody>
      </p:sp>
      <p:sp>
        <p:nvSpPr>
          <p:cNvPr id="3" name="Content Placeholder 2"/>
          <p:cNvSpPr>
            <a:spLocks noGrp="1"/>
          </p:cNvSpPr>
          <p:nvPr>
            <p:ph idx="1"/>
          </p:nvPr>
        </p:nvSpPr>
        <p:spPr>
          <a:xfrm>
            <a:off x="381000" y="1524000"/>
            <a:ext cx="7239000" cy="4846320"/>
          </a:xfrm>
        </p:spPr>
        <p:txBody>
          <a:bodyPr>
            <a:normAutofit fontScale="92500" lnSpcReduction="10000"/>
          </a:bodyPr>
          <a:lstStyle/>
          <a:p>
            <a:r>
              <a:rPr lang="en-US" dirty="0" smtClean="0"/>
              <a:t>What would you put on your ‘business card’?</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Name/Role/School/contact info</a:t>
            </a:r>
          </a:p>
          <a:p>
            <a:r>
              <a:rPr lang="en-US" dirty="0" smtClean="0"/>
              <a:t>What message would you share with those you encounter?</a:t>
            </a:r>
          </a:p>
          <a:p>
            <a:r>
              <a:rPr lang="en-US" dirty="0" smtClean="0"/>
              <a:t>Include a symbol! Maybe even a </a:t>
            </a:r>
            <a:r>
              <a:rPr lang="en-US" dirty="0" err="1" smtClean="0"/>
              <a:t>colour</a:t>
            </a:r>
            <a:r>
              <a:rPr lang="en-US" dirty="0" smtClean="0"/>
              <a:t> scheme! </a:t>
            </a:r>
          </a:p>
          <a:p>
            <a:r>
              <a:rPr lang="en-US" dirty="0" smtClean="0"/>
              <a:t>Let’s share!</a:t>
            </a:r>
          </a:p>
          <a:p>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381000"/>
            <a:ext cx="7543800" cy="6001643"/>
          </a:xfrm>
          <a:prstGeom prst="rect">
            <a:avLst/>
          </a:prstGeom>
        </p:spPr>
        <p:txBody>
          <a:bodyPr wrap="square">
            <a:spAutoFit/>
          </a:bodyPr>
          <a:lstStyle/>
          <a:p>
            <a:pPr>
              <a:defRPr/>
            </a:pPr>
            <a:r>
              <a:rPr lang="en-US" sz="2400" b="1" i="1" dirty="0" smtClean="0"/>
              <a:t>Strategy: ANNOLIGHTING</a:t>
            </a:r>
          </a:p>
          <a:p>
            <a:pPr>
              <a:defRPr/>
            </a:pPr>
            <a:endParaRPr lang="en-US" sz="2000" b="1" i="1" dirty="0" smtClean="0"/>
          </a:p>
          <a:p>
            <a:pPr>
              <a:defRPr/>
            </a:pPr>
            <a:r>
              <a:rPr lang="en-US" sz="2000" b="1" i="1" dirty="0" smtClean="0"/>
              <a:t>What is it?</a:t>
            </a:r>
            <a:endParaRPr lang="en-US" sz="2000" dirty="0" smtClean="0"/>
          </a:p>
          <a:p>
            <a:pPr>
              <a:defRPr/>
            </a:pPr>
            <a:r>
              <a:rPr lang="en-US" sz="2000" i="1" dirty="0" err="1" smtClean="0"/>
              <a:t>Annolighting</a:t>
            </a:r>
            <a:r>
              <a:rPr lang="en-US" sz="2000" i="1" dirty="0" smtClean="0"/>
              <a:t> </a:t>
            </a:r>
            <a:r>
              <a:rPr lang="en-US" sz="2000" dirty="0" smtClean="0"/>
              <a:t>= </a:t>
            </a:r>
            <a:r>
              <a:rPr lang="en-US" sz="2000" b="1" dirty="0" smtClean="0">
                <a:solidFill>
                  <a:srgbClr val="FF0000"/>
                </a:solidFill>
              </a:rPr>
              <a:t>anno</a:t>
            </a:r>
            <a:r>
              <a:rPr lang="en-US" sz="2000" dirty="0" smtClean="0"/>
              <a:t>tating + high</a:t>
            </a:r>
            <a:r>
              <a:rPr lang="en-US" sz="2000" b="1" dirty="0" smtClean="0">
                <a:solidFill>
                  <a:srgbClr val="FF0000"/>
                </a:solidFill>
              </a:rPr>
              <a:t>lighting</a:t>
            </a:r>
          </a:p>
          <a:p>
            <a:pPr>
              <a:defRPr/>
            </a:pPr>
            <a:r>
              <a:rPr lang="en-US" sz="2000" dirty="0" smtClean="0"/>
              <a:t> Highlighting identifies key ideas.</a:t>
            </a:r>
          </a:p>
          <a:p>
            <a:pPr>
              <a:defRPr/>
            </a:pPr>
            <a:r>
              <a:rPr lang="en-US" sz="2000" dirty="0" smtClean="0"/>
              <a:t>Annotating records responses to the ideas</a:t>
            </a:r>
          </a:p>
          <a:p>
            <a:pPr>
              <a:defRPr/>
            </a:pPr>
            <a:r>
              <a:rPr lang="en-US" sz="2000" dirty="0" smtClean="0"/>
              <a:t> </a:t>
            </a:r>
          </a:p>
          <a:p>
            <a:pPr>
              <a:defRPr/>
            </a:pPr>
            <a:r>
              <a:rPr lang="en-US" sz="2000" b="1" u="sng" dirty="0" smtClean="0"/>
              <a:t>Purposes/Goals of </a:t>
            </a:r>
            <a:r>
              <a:rPr lang="en-US" sz="2000" b="1" i="1" u="sng" dirty="0" err="1" smtClean="0"/>
              <a:t>Annolighting</a:t>
            </a:r>
            <a:r>
              <a:rPr lang="en-US" sz="2000" b="1" i="1" u="sng" dirty="0" smtClean="0"/>
              <a:t>:</a:t>
            </a:r>
          </a:p>
          <a:p>
            <a:pPr>
              <a:defRPr/>
            </a:pPr>
            <a:endParaRPr lang="en-US" sz="2000" dirty="0" smtClean="0"/>
          </a:p>
          <a:p>
            <a:pPr>
              <a:buFont typeface="Arial" pitchFamily="34" charset="0"/>
              <a:buChar char="•"/>
              <a:defRPr/>
            </a:pPr>
            <a:r>
              <a:rPr lang="en-US" sz="2000" dirty="0" smtClean="0"/>
              <a:t> Increase comprehension: main ideas/ key concepts/ challenging vocabulary</a:t>
            </a:r>
          </a:p>
          <a:p>
            <a:pPr>
              <a:defRPr/>
            </a:pPr>
            <a:endParaRPr lang="en-US" sz="2000" dirty="0" smtClean="0"/>
          </a:p>
          <a:p>
            <a:pPr>
              <a:buFont typeface="Arial" pitchFamily="34" charset="0"/>
              <a:buChar char="•"/>
              <a:defRPr/>
            </a:pPr>
            <a:r>
              <a:rPr lang="en-US" sz="2000" dirty="0" smtClean="0"/>
              <a:t> Develop note-taking skills: target, reduce and distill important information </a:t>
            </a:r>
          </a:p>
          <a:p>
            <a:pPr>
              <a:defRPr/>
            </a:pPr>
            <a:endParaRPr lang="en-US" sz="2000" dirty="0" smtClean="0"/>
          </a:p>
          <a:p>
            <a:pPr>
              <a:buFont typeface="Arial" pitchFamily="34" charset="0"/>
              <a:buChar char="•"/>
              <a:defRPr/>
            </a:pPr>
            <a:r>
              <a:rPr lang="en-US" sz="2000" dirty="0" smtClean="0"/>
              <a:t> Cut down on study time: focus on highlighted text and notes</a:t>
            </a:r>
          </a:p>
          <a:p>
            <a:pPr>
              <a:defRPr/>
            </a:pPr>
            <a:endParaRPr lang="en-US" sz="2000" dirty="0" smtClean="0"/>
          </a:p>
          <a:p>
            <a:pPr>
              <a:buFont typeface="Arial" pitchFamily="34" charset="0"/>
              <a:buChar char="•"/>
              <a:defRPr/>
            </a:pPr>
            <a:r>
              <a:rPr lang="en-US" sz="2000" dirty="0" smtClean="0"/>
              <a:t> Monitors thinking: responses, summaries, questions, connections, predictions</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0" y="228600"/>
            <a:ext cx="3429000" cy="609600"/>
          </a:xfrm>
        </p:spPr>
        <p:txBody>
          <a:bodyPr/>
          <a:lstStyle/>
          <a:p>
            <a:r>
              <a:rPr lang="en-US" dirty="0" smtClean="0"/>
              <a:t>Minds On!!!</a:t>
            </a:r>
            <a:endParaRPr lang="en-CA" dirty="0"/>
          </a:p>
        </p:txBody>
      </p:sp>
      <p:sp>
        <p:nvSpPr>
          <p:cNvPr id="6" name="Text Placeholder 5"/>
          <p:cNvSpPr>
            <a:spLocks noGrp="1"/>
          </p:cNvSpPr>
          <p:nvPr>
            <p:ph type="body" sz="half" idx="2"/>
          </p:nvPr>
        </p:nvSpPr>
        <p:spPr>
          <a:xfrm>
            <a:off x="5334000" y="1066800"/>
            <a:ext cx="3429000" cy="5410200"/>
          </a:xfrm>
        </p:spPr>
        <p:txBody>
          <a:bodyPr>
            <a:normAutofit lnSpcReduction="10000"/>
          </a:bodyPr>
          <a:lstStyle/>
          <a:p>
            <a:r>
              <a:rPr lang="en-US" sz="1600" b="1" dirty="0" smtClean="0"/>
              <a:t>1.Read Article</a:t>
            </a:r>
            <a:r>
              <a:rPr lang="en-US" sz="1600" dirty="0" smtClean="0"/>
              <a:t>…you can highlight and make notes in the margin for only 4 quotes/phrases/excerpts that strike you or speak to you as a teacher/parent/person…copy those into your placemat.</a:t>
            </a:r>
          </a:p>
          <a:p>
            <a:endParaRPr lang="en-US" sz="1600" dirty="0" smtClean="0"/>
          </a:p>
          <a:p>
            <a:endParaRPr lang="en-US" sz="1600" dirty="0" smtClean="0"/>
          </a:p>
          <a:p>
            <a:r>
              <a:rPr lang="en-CA" sz="1600" b="1" dirty="0" smtClean="0"/>
              <a:t>2.Consolidate your findings with the following Guiding Questions in mind...</a:t>
            </a:r>
            <a:endParaRPr lang="en-CA" sz="1600" dirty="0" smtClean="0"/>
          </a:p>
          <a:p>
            <a:pPr lvl="0"/>
            <a:endParaRPr lang="en-CA" sz="1600" dirty="0" smtClean="0"/>
          </a:p>
          <a:p>
            <a:pPr lvl="0"/>
            <a:r>
              <a:rPr lang="en-CA" sz="1600" dirty="0" smtClean="0"/>
              <a:t>Did any patterns surface in what your group members highlighted? If any, what were they? If not, how did your highlights differ?</a:t>
            </a:r>
          </a:p>
          <a:p>
            <a:pPr lvl="0"/>
            <a:endParaRPr lang="en-CA" sz="1600" dirty="0" smtClean="0"/>
          </a:p>
          <a:p>
            <a:pPr lvl="0"/>
            <a:r>
              <a:rPr lang="en-CA" sz="1600" dirty="0" smtClean="0"/>
              <a:t>Respond as teachers (and also as parents if applicable) to what this article means for your classroom teaching? Your students in general?</a:t>
            </a:r>
          </a:p>
          <a:p>
            <a:pPr lvl="0"/>
            <a:endParaRPr lang="en-CA" sz="1600" dirty="0" smtClean="0"/>
          </a:p>
          <a:p>
            <a:pPr lvl="0"/>
            <a:r>
              <a:rPr lang="en-CA" sz="1600" dirty="0" smtClean="0"/>
              <a:t>How can this article inform your teaching of girls? </a:t>
            </a:r>
          </a:p>
          <a:p>
            <a:endParaRPr lang="en-CA" dirty="0"/>
          </a:p>
        </p:txBody>
      </p:sp>
      <p:pic>
        <p:nvPicPr>
          <p:cNvPr id="2050" name="Picture 2" descr="http://upsu.com/files/minisites/1215/boys-vs-girls-icon-copy.jpg"/>
          <p:cNvPicPr>
            <a:picLocks noGrp="1" noChangeAspect="1" noChangeArrowheads="1"/>
          </p:cNvPicPr>
          <p:nvPr>
            <p:ph type="pic" idx="1"/>
          </p:nvPr>
        </p:nvPicPr>
        <p:blipFill>
          <a:blip r:embed="rId3" cstate="print"/>
          <a:srcRect t="19" b="19"/>
          <a:stretch>
            <a:fillRect/>
          </a:stretch>
        </p:blipFill>
        <p:spPr bwMode="auto">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6255488" cy="762000"/>
          </a:xfrm>
        </p:spPr>
        <p:txBody>
          <a:bodyPr>
            <a:normAutofit fontScale="90000"/>
          </a:bodyPr>
          <a:lstStyle/>
          <a:p>
            <a:r>
              <a:rPr lang="en-US" dirty="0" smtClean="0"/>
              <a:t>Placemat Strategy</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CA" dirty="0"/>
          </a:p>
        </p:txBody>
      </p:sp>
      <p:sp>
        <p:nvSpPr>
          <p:cNvPr id="6" name="TextBox 5"/>
          <p:cNvSpPr txBox="1"/>
          <p:nvPr/>
        </p:nvSpPr>
        <p:spPr>
          <a:xfrm>
            <a:off x="1828800" y="1905000"/>
            <a:ext cx="4940776" cy="5109091"/>
          </a:xfrm>
          <a:prstGeom prst="rect">
            <a:avLst/>
          </a:prstGeom>
          <a:noFill/>
        </p:spPr>
        <p:txBody>
          <a:bodyPr wrap="square" rtlCol="0">
            <a:spAutoFit/>
          </a:bodyPr>
          <a:lstStyle/>
          <a:p>
            <a:pPr>
              <a:buFont typeface="Arial" pitchFamily="34" charset="0"/>
              <a:buChar char="•"/>
            </a:pPr>
            <a:r>
              <a:rPr lang="en-US" sz="2800" dirty="0" smtClean="0"/>
              <a:t>Makes thinking explicit</a:t>
            </a:r>
          </a:p>
          <a:p>
            <a:pPr>
              <a:buFont typeface="Arial" pitchFamily="34" charset="0"/>
              <a:buChar char="•"/>
            </a:pPr>
            <a:r>
              <a:rPr lang="en-US" sz="2800" dirty="0" smtClean="0"/>
              <a:t>Can’t be wrong</a:t>
            </a:r>
          </a:p>
          <a:p>
            <a:pPr>
              <a:buFont typeface="Arial" pitchFamily="34" charset="0"/>
              <a:buChar char="•"/>
            </a:pPr>
            <a:r>
              <a:rPr lang="en-US" sz="2800" dirty="0" smtClean="0"/>
              <a:t>Generates discussion</a:t>
            </a:r>
          </a:p>
          <a:p>
            <a:pPr>
              <a:buFont typeface="Arial" pitchFamily="34" charset="0"/>
              <a:buChar char="•"/>
            </a:pPr>
            <a:r>
              <a:rPr lang="en-US" sz="2800" dirty="0" smtClean="0"/>
              <a:t>Ensures everyone’s participation</a:t>
            </a:r>
          </a:p>
          <a:p>
            <a:pPr>
              <a:buFont typeface="Arial" pitchFamily="34" charset="0"/>
              <a:buChar char="•"/>
            </a:pPr>
            <a:r>
              <a:rPr lang="en-US" sz="2800" dirty="0" smtClean="0"/>
              <a:t>Builds student’s repertoire of discussion/share points</a:t>
            </a:r>
          </a:p>
          <a:p>
            <a:pPr>
              <a:buFont typeface="Arial" pitchFamily="34" charset="0"/>
              <a:buChar char="•"/>
            </a:pPr>
            <a:r>
              <a:rPr lang="en-US" sz="2800" dirty="0" smtClean="0"/>
              <a:t>Highly modifiable</a:t>
            </a:r>
          </a:p>
          <a:p>
            <a:pPr>
              <a:buFont typeface="Arial" pitchFamily="34" charset="0"/>
              <a:buChar char="•"/>
            </a:pPr>
            <a:r>
              <a:rPr lang="en-US" sz="2800" dirty="0" smtClean="0"/>
              <a:t>Can have many boundaries or none at all!</a:t>
            </a:r>
          </a:p>
          <a:p>
            <a:pPr>
              <a:buFont typeface="Arial" pitchFamily="34" charset="0"/>
              <a:buChar char="•"/>
            </a:pPr>
            <a:endParaRPr lang="en-US" sz="2800" dirty="0" smtClean="0"/>
          </a:p>
          <a:p>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242048" cy="1676400"/>
          </a:xfrm>
        </p:spPr>
        <p:txBody>
          <a:bodyPr>
            <a:normAutofit/>
          </a:bodyPr>
          <a:lstStyle/>
          <a:p>
            <a:r>
              <a:rPr lang="en-US" sz="5300" dirty="0" smtClean="0"/>
              <a:t>Action</a:t>
            </a:r>
            <a:br>
              <a:rPr lang="en-US" sz="5300" dirty="0" smtClean="0"/>
            </a:br>
            <a:r>
              <a:rPr lang="en-US" dirty="0" smtClean="0"/>
              <a:t>Graphics: why a Challenge?</a:t>
            </a:r>
            <a:endParaRPr lang="en-CA" dirty="0"/>
          </a:p>
        </p:txBody>
      </p:sp>
      <p:sp>
        <p:nvSpPr>
          <p:cNvPr id="3" name="Content Placeholder 2"/>
          <p:cNvSpPr>
            <a:spLocks noGrp="1"/>
          </p:cNvSpPr>
          <p:nvPr>
            <p:ph sz="half" idx="1"/>
          </p:nvPr>
        </p:nvSpPr>
        <p:spPr>
          <a:xfrm>
            <a:off x="457200" y="2133600"/>
            <a:ext cx="3520440" cy="3429000"/>
          </a:xfrm>
        </p:spPr>
        <p:txBody>
          <a:bodyPr>
            <a:normAutofit/>
          </a:bodyPr>
          <a:lstStyle/>
          <a:p>
            <a:r>
              <a:rPr lang="en-US" sz="4000" dirty="0" smtClean="0"/>
              <a:t>Why? What do we know about girls’ learning?</a:t>
            </a:r>
            <a:endParaRPr lang="en-CA" sz="4000" dirty="0"/>
          </a:p>
        </p:txBody>
      </p:sp>
      <p:sp>
        <p:nvSpPr>
          <p:cNvPr id="4" name="Content Placeholder 3"/>
          <p:cNvSpPr>
            <a:spLocks noGrp="1"/>
          </p:cNvSpPr>
          <p:nvPr>
            <p:ph sz="half" idx="2"/>
          </p:nvPr>
        </p:nvSpPr>
        <p:spPr>
          <a:xfrm>
            <a:off x="4267200" y="2057400"/>
            <a:ext cx="3520440" cy="4525963"/>
          </a:xfrm>
        </p:spPr>
        <p:txBody>
          <a:bodyPr>
            <a:normAutofit/>
          </a:bodyPr>
          <a:lstStyle/>
          <a:p>
            <a:r>
              <a:rPr lang="en-US" sz="4000" dirty="0" smtClean="0"/>
              <a:t>How can we help build graphic literacy in girls?</a:t>
            </a:r>
          </a:p>
          <a:p>
            <a:endParaRPr lang="en-US" sz="4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0" y="3105835"/>
            <a:ext cx="4572000" cy="923330"/>
          </a:xfrm>
          <a:prstGeom prst="rect">
            <a:avLst/>
          </a:prstGeom>
        </p:spPr>
        <p:txBody>
          <a:bodyPr>
            <a:spAutoFit/>
          </a:bodyPr>
          <a:lstStyle/>
          <a:p>
            <a:r>
              <a:rPr lang="en-CA" dirty="0" smtClean="0">
                <a:hlinkClick r:id="rId3"/>
              </a:rPr>
              <a:t>http://www.statcan.gc.ca/start-debut-eng.html</a:t>
            </a:r>
            <a:endParaRPr lang="en-CA" dirty="0" smtClean="0"/>
          </a:p>
          <a:p>
            <a:endParaRPr lang="en-CA" dirty="0"/>
          </a:p>
        </p:txBody>
      </p:sp>
      <p:sp>
        <p:nvSpPr>
          <p:cNvPr id="7" name="TextBox 6"/>
          <p:cNvSpPr txBox="1"/>
          <p:nvPr/>
        </p:nvSpPr>
        <p:spPr>
          <a:xfrm>
            <a:off x="2286000" y="762000"/>
            <a:ext cx="3393878" cy="1107996"/>
          </a:xfrm>
          <a:prstGeom prst="rect">
            <a:avLst/>
          </a:prstGeom>
          <a:noFill/>
        </p:spPr>
        <p:txBody>
          <a:bodyPr wrap="none" rtlCol="0">
            <a:spAutoFit/>
          </a:bodyPr>
          <a:lstStyle/>
          <a:p>
            <a:r>
              <a:rPr lang="en-US" sz="6600" b="1" dirty="0" smtClean="0"/>
              <a:t>STATS!!!</a:t>
            </a:r>
            <a:endParaRPr lang="en-CA" sz="6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1216</TotalTime>
  <Words>921</Words>
  <Application>Microsoft Office PowerPoint</Application>
  <PresentationFormat>On-screen Show (4:3)</PresentationFormat>
  <Paragraphs>169</Paragraphs>
  <Slides>29</Slides>
  <Notes>12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Opulent</vt:lpstr>
      <vt:lpstr>Girls’ Literacy</vt:lpstr>
      <vt:lpstr>Today’s Agenda</vt:lpstr>
      <vt:lpstr>Our Sacred Space</vt:lpstr>
      <vt:lpstr>Introductory activity!</vt:lpstr>
      <vt:lpstr>Slide 5</vt:lpstr>
      <vt:lpstr>Minds On!!!</vt:lpstr>
      <vt:lpstr>Placemat Strategy    </vt:lpstr>
      <vt:lpstr>Action Graphics: why a Challenge?</vt:lpstr>
      <vt:lpstr>Slide 9</vt:lpstr>
      <vt:lpstr>Girls &amp; Graphic Text </vt:lpstr>
      <vt:lpstr>Slide 11</vt:lpstr>
      <vt:lpstr>Slide 12</vt:lpstr>
      <vt:lpstr>Slide 13</vt:lpstr>
      <vt:lpstr>Slide 14</vt:lpstr>
      <vt:lpstr>Slide 15</vt:lpstr>
      <vt:lpstr>Slide 16</vt:lpstr>
      <vt:lpstr>Video Clip: Penny in a comic Book Store</vt:lpstr>
      <vt:lpstr>Chapter study</vt:lpstr>
      <vt:lpstr>Slide 19</vt:lpstr>
      <vt:lpstr>Reading Groups and NoteTaking</vt:lpstr>
      <vt:lpstr>Slide 21</vt:lpstr>
      <vt:lpstr>Slide 22</vt:lpstr>
      <vt:lpstr>Accountable Talk  </vt:lpstr>
      <vt:lpstr>Fishbowl Rules</vt:lpstr>
      <vt:lpstr>Slide 25</vt:lpstr>
      <vt:lpstr>Sally Armstrong…’WomeN are the Way Forward’</vt:lpstr>
      <vt:lpstr>TED Talks …The Rise of Women</vt:lpstr>
      <vt:lpstr>3-2-1 Exit ticket  3 things That I found interesting today  2 things I’d like to try in class  1 question/topic I’d like to Explore about Teaching Girls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Girls’ Literacy</dc:title>
  <dc:creator>alvaroa</dc:creator>
  <cp:lastModifiedBy>alvaroa</cp:lastModifiedBy>
  <cp:revision>102</cp:revision>
  <dcterms:created xsi:type="dcterms:W3CDTF">2011-11-20T00:45:27Z</dcterms:created>
  <dcterms:modified xsi:type="dcterms:W3CDTF">2012-03-19T18:48:26Z</dcterms:modified>
</cp:coreProperties>
</file>